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312670"/>
            <a:ext cx="7415927" cy="2838926"/>
          </a:xfrm>
          <a:prstGeom prst="rect">
            <a:avLst/>
          </a:prstGeom>
          <a:noFill/>
          <a:ln/>
        </p:spPr>
        <p:txBody>
          <a:bodyPr wrap="square" rtlCol="0" anchor="t"/>
          <a:lstStyle/>
          <a:p>
            <a:pPr indent="0" marL="0">
              <a:lnSpc>
                <a:spcPts val="7452"/>
              </a:lnSpc>
              <a:buNone/>
            </a:pPr>
            <a:r>
              <a:rPr lang="en-US" sz="5962" b="1" dirty="0">
                <a:solidFill>
                  <a:srgbClr val="FFFFFF"/>
                </a:solidFill>
                <a:latin typeface="Barlow" pitchFamily="34" charset="0"/>
                <a:ea typeface="Barlow" pitchFamily="34" charset="-122"/>
                <a:cs typeface="Barlow" pitchFamily="34" charset="-120"/>
              </a:rPr>
              <a:t>Astro-Alliance (StarLab): Radio Telescope Project</a:t>
            </a:r>
            <a:endParaRPr lang="en-US" sz="5962" dirty="0"/>
          </a:p>
        </p:txBody>
      </p:sp>
      <p:sp>
        <p:nvSpPr>
          <p:cNvPr id="6" name="Text 2"/>
          <p:cNvSpPr/>
          <p:nvPr/>
        </p:nvSpPr>
        <p:spPr>
          <a:xfrm>
            <a:off x="6350437" y="5521881"/>
            <a:ext cx="7415927" cy="395049"/>
          </a:xfrm>
          <a:prstGeom prst="rect">
            <a:avLst/>
          </a:prstGeom>
          <a:noFill/>
          <a:ln/>
        </p:spPr>
        <p:txBody>
          <a:bodyPr wrap="none" rtlCol="0" anchor="t"/>
          <a:lstStyle/>
          <a:p>
            <a:pPr indent="0" marL="0">
              <a:lnSpc>
                <a:spcPts val="3110"/>
              </a:lnSpc>
              <a:buNone/>
            </a:pPr>
            <a:endParaRPr lang="en-US" sz="194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1321356" y="1988225"/>
            <a:ext cx="8213765"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Interfacing with PC  (Without SDR)</a:t>
            </a:r>
            <a:endParaRPr lang="en-US" sz="4320" dirty="0"/>
          </a:p>
        </p:txBody>
      </p:sp>
      <p:sp>
        <p:nvSpPr>
          <p:cNvPr id="5" name="Text 2"/>
          <p:cNvSpPr/>
          <p:nvPr/>
        </p:nvSpPr>
        <p:spPr>
          <a:xfrm>
            <a:off x="1716286" y="3044309"/>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Output voltage of the satellite finder   ∝   Strength of the signal received.</a:t>
            </a:r>
            <a:endParaRPr lang="en-US" sz="1944" dirty="0"/>
          </a:p>
        </p:txBody>
      </p:sp>
      <p:sp>
        <p:nvSpPr>
          <p:cNvPr id="6" name="Text 3"/>
          <p:cNvSpPr/>
          <p:nvPr/>
        </p:nvSpPr>
        <p:spPr>
          <a:xfrm>
            <a:off x="1716286" y="3525679"/>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This input voltage can be fed in the Arduino.</a:t>
            </a:r>
            <a:endParaRPr lang="en-US" sz="1944" dirty="0"/>
          </a:p>
        </p:txBody>
      </p:sp>
      <p:sp>
        <p:nvSpPr>
          <p:cNvPr id="7" name="Text 4"/>
          <p:cNvSpPr/>
          <p:nvPr/>
        </p:nvSpPr>
        <p:spPr>
          <a:xfrm>
            <a:off x="1716286" y="4007048"/>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Voltage level to the respective coordinates will be assigned and stored.</a:t>
            </a:r>
            <a:endParaRPr lang="en-US" sz="1944" dirty="0"/>
          </a:p>
        </p:txBody>
      </p:sp>
      <p:sp>
        <p:nvSpPr>
          <p:cNvPr id="8" name="Text 5"/>
          <p:cNvSpPr/>
          <p:nvPr/>
        </p:nvSpPr>
        <p:spPr>
          <a:xfrm>
            <a:off x="1716286" y="4488418"/>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This is will give us the satellite coordinates.</a:t>
            </a:r>
            <a:endParaRPr lang="en-US" sz="1944" dirty="0"/>
          </a:p>
        </p:txBody>
      </p:sp>
      <p:sp>
        <p:nvSpPr>
          <p:cNvPr id="9" name="Text 6"/>
          <p:cNvSpPr/>
          <p:nvPr/>
        </p:nvSpPr>
        <p:spPr>
          <a:xfrm>
            <a:off x="1716286" y="4969788"/>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These values will be used to calculate the intensity of the pixel.</a:t>
            </a:r>
            <a:endParaRPr lang="en-US" sz="1944" dirty="0"/>
          </a:p>
        </p:txBody>
      </p:sp>
      <p:sp>
        <p:nvSpPr>
          <p:cNvPr id="10" name="Text 7"/>
          <p:cNvSpPr/>
          <p:nvPr/>
        </p:nvSpPr>
        <p:spPr>
          <a:xfrm>
            <a:off x="1716286" y="5451158"/>
            <a:ext cx="11592758"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In this manner we will capture an image with varying pixel intensity where high intensity shows the presence of satellite and low intensity noise.</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315289"/>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Interfacing with PC</a:t>
            </a:r>
            <a:endParaRPr lang="en-US" sz="4320" dirty="0"/>
          </a:p>
        </p:txBody>
      </p:sp>
      <p:sp>
        <p:nvSpPr>
          <p:cNvPr id="6" name="Text 2"/>
          <p:cNvSpPr/>
          <p:nvPr/>
        </p:nvSpPr>
        <p:spPr>
          <a:xfrm>
            <a:off x="6745367" y="3371374"/>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Arduino Microcontroller will be connected to our PC through USB.</a:t>
            </a:r>
            <a:endParaRPr lang="en-US" sz="1944" dirty="0"/>
          </a:p>
        </p:txBody>
      </p:sp>
      <p:sp>
        <p:nvSpPr>
          <p:cNvPr id="7" name="Text 3"/>
          <p:cNvSpPr/>
          <p:nvPr/>
        </p:nvSpPr>
        <p:spPr>
          <a:xfrm>
            <a:off x="6745367" y="4247793"/>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 SDR (Software Defined Radio) software will be used for recording and collection of data.</a:t>
            </a:r>
            <a:endParaRPr lang="en-US" sz="1944" dirty="0"/>
          </a:p>
        </p:txBody>
      </p:sp>
      <p:sp>
        <p:nvSpPr>
          <p:cNvPr id="8" name="Text 4"/>
          <p:cNvSpPr/>
          <p:nvPr/>
        </p:nvSpPr>
        <p:spPr>
          <a:xfrm>
            <a:off x="6745367" y="5124212"/>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 SDR (Software Defined Radio) software will be used for recording and collection of data.</a:t>
            </a: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1321356" y="3771900"/>
            <a:ext cx="5486400" cy="685800"/>
          </a:xfrm>
          <a:prstGeom prst="rect">
            <a:avLst/>
          </a:prstGeom>
          <a:noFill/>
          <a:ln/>
        </p:spPr>
        <p:txBody>
          <a:bodyPr wrap="none" rtlCol="0" anchor="t"/>
          <a:lstStyle/>
          <a:p>
            <a:pPr indent="0" marL="0">
              <a:lnSpc>
                <a:spcPts val="5400"/>
              </a:lnSpc>
              <a:buNone/>
            </a:pPr>
            <a:endParaRPr lang="en-US" sz="4320"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C0C0C">
              <a:alpha val="75000"/>
            </a:srgbClr>
          </a:solidFill>
          <a:ln/>
        </p:spPr>
      </p:sp>
      <p:sp>
        <p:nvSpPr>
          <p:cNvPr id="4" name="Text 1"/>
          <p:cNvSpPr/>
          <p:nvPr/>
        </p:nvSpPr>
        <p:spPr>
          <a:xfrm>
            <a:off x="1833920" y="620792"/>
            <a:ext cx="5017175" cy="627102"/>
          </a:xfrm>
          <a:prstGeom prst="rect">
            <a:avLst/>
          </a:prstGeom>
          <a:noFill/>
          <a:ln/>
        </p:spPr>
        <p:txBody>
          <a:bodyPr wrap="none" rtlCol="0" anchor="t"/>
          <a:lstStyle/>
          <a:p>
            <a:pPr indent="0" marL="0">
              <a:lnSpc>
                <a:spcPts val="4938"/>
              </a:lnSpc>
              <a:buNone/>
            </a:pPr>
            <a:r>
              <a:rPr lang="en-US" sz="3951" b="1" dirty="0">
                <a:solidFill>
                  <a:srgbClr val="FFFFFF"/>
                </a:solidFill>
                <a:latin typeface="Barlow" pitchFamily="34" charset="0"/>
                <a:ea typeface="Barlow" pitchFamily="34" charset="-122"/>
                <a:cs typeface="Barlow" pitchFamily="34" charset="-120"/>
              </a:rPr>
              <a:t>Project Objectives</a:t>
            </a:r>
            <a:endParaRPr lang="en-US" sz="3951" dirty="0"/>
          </a:p>
        </p:txBody>
      </p:sp>
      <p:sp>
        <p:nvSpPr>
          <p:cNvPr id="5" name="Shape 2"/>
          <p:cNvSpPr/>
          <p:nvPr/>
        </p:nvSpPr>
        <p:spPr>
          <a:xfrm>
            <a:off x="1833920" y="1953339"/>
            <a:ext cx="507921" cy="507921"/>
          </a:xfrm>
          <a:prstGeom prst="roundRect">
            <a:avLst>
              <a:gd name="adj" fmla="val 20003"/>
            </a:avLst>
          </a:prstGeom>
          <a:solidFill>
            <a:srgbClr val="790709"/>
          </a:solidFill>
          <a:ln w="7620">
            <a:solidFill>
              <a:srgbClr val="922022"/>
            </a:solidFill>
            <a:prstDash val="solid"/>
          </a:ln>
        </p:spPr>
      </p:sp>
      <p:sp>
        <p:nvSpPr>
          <p:cNvPr id="6" name="Text 3"/>
          <p:cNvSpPr/>
          <p:nvPr/>
        </p:nvSpPr>
        <p:spPr>
          <a:xfrm>
            <a:off x="2034659" y="2056805"/>
            <a:ext cx="106323" cy="300990"/>
          </a:xfrm>
          <a:prstGeom prst="rect">
            <a:avLst/>
          </a:prstGeom>
          <a:noFill/>
          <a:ln/>
        </p:spPr>
        <p:txBody>
          <a:bodyPr wrap="none" rtlCol="0" anchor="t"/>
          <a:lstStyle/>
          <a:p>
            <a:pPr algn="ctr" indent="0" marL="0">
              <a:lnSpc>
                <a:spcPts val="2370"/>
              </a:lnSpc>
              <a:buNone/>
            </a:pPr>
            <a:r>
              <a:rPr lang="en-US" sz="2370" b="1" dirty="0">
                <a:solidFill>
                  <a:srgbClr val="E5E0DF"/>
                </a:solidFill>
                <a:latin typeface="Barlow" pitchFamily="34" charset="0"/>
                <a:ea typeface="Barlow" pitchFamily="34" charset="-122"/>
                <a:cs typeface="Barlow" pitchFamily="34" charset="-120"/>
              </a:rPr>
              <a:t>1</a:t>
            </a:r>
            <a:endParaRPr lang="en-US" sz="2370" dirty="0"/>
          </a:p>
        </p:txBody>
      </p:sp>
      <p:sp>
        <p:nvSpPr>
          <p:cNvPr id="7" name="Text 4"/>
          <p:cNvSpPr/>
          <p:nvPr/>
        </p:nvSpPr>
        <p:spPr>
          <a:xfrm>
            <a:off x="2567583" y="1953339"/>
            <a:ext cx="2508528" cy="313492"/>
          </a:xfrm>
          <a:prstGeom prst="rect">
            <a:avLst/>
          </a:prstGeom>
          <a:noFill/>
          <a:ln/>
        </p:spPr>
        <p:txBody>
          <a:bodyPr wrap="none" rtlCol="0" anchor="t"/>
          <a:lstStyle/>
          <a:p>
            <a:pPr indent="0" marL="0">
              <a:lnSpc>
                <a:spcPts val="2469"/>
              </a:lnSpc>
              <a:buNone/>
            </a:pPr>
            <a:r>
              <a:rPr lang="en-US" sz="1975" b="1" dirty="0">
                <a:solidFill>
                  <a:srgbClr val="E5E0DF"/>
                </a:solidFill>
                <a:latin typeface="Barlow" pitchFamily="34" charset="0"/>
                <a:ea typeface="Barlow" pitchFamily="34" charset="-122"/>
                <a:cs typeface="Barlow" pitchFamily="34" charset="-120"/>
              </a:rPr>
              <a:t>Mapping the Night Sky</a:t>
            </a:r>
            <a:endParaRPr lang="en-US" sz="1975" dirty="0"/>
          </a:p>
        </p:txBody>
      </p:sp>
      <p:sp>
        <p:nvSpPr>
          <p:cNvPr id="8" name="Text 5"/>
          <p:cNvSpPr/>
          <p:nvPr/>
        </p:nvSpPr>
        <p:spPr>
          <a:xfrm>
            <a:off x="2567583" y="2402205"/>
            <a:ext cx="4634746" cy="722233"/>
          </a:xfrm>
          <a:prstGeom prst="rect">
            <a:avLst/>
          </a:prstGeom>
          <a:noFill/>
          <a:ln/>
        </p:spPr>
        <p:txBody>
          <a:bodyPr wrap="square" rtlCol="0" anchor="t"/>
          <a:lstStyle/>
          <a:p>
            <a:pPr indent="0" marL="0">
              <a:lnSpc>
                <a:spcPts val="2844"/>
              </a:lnSpc>
              <a:buNone/>
            </a:pPr>
            <a:r>
              <a:rPr lang="en-US" sz="1778" dirty="0">
                <a:solidFill>
                  <a:srgbClr val="E5E0DF"/>
                </a:solidFill>
                <a:latin typeface="Barlow" pitchFamily="34" charset="0"/>
                <a:ea typeface="Barlow" pitchFamily="34" charset="-122"/>
                <a:cs typeface="Barlow" pitchFamily="34" charset="-120"/>
              </a:rPr>
              <a:t>Tracing the path of man made satellites in the night sky.</a:t>
            </a:r>
            <a:endParaRPr lang="en-US" sz="1778" dirty="0"/>
          </a:p>
        </p:txBody>
      </p:sp>
      <p:pic>
        <p:nvPicPr>
          <p:cNvPr id="9" name="Image 1" descr="preencoded.png">    </p:cNvPr>
          <p:cNvPicPr>
            <a:picLocks noChangeAspect="1"/>
          </p:cNvPicPr>
          <p:nvPr/>
        </p:nvPicPr>
        <p:blipFill>
          <a:blip r:embed="rId2"/>
          <a:stretch>
            <a:fillRect/>
          </a:stretch>
        </p:blipFill>
        <p:spPr>
          <a:xfrm>
            <a:off x="2567583" y="3378398"/>
            <a:ext cx="3924538" cy="1962269"/>
          </a:xfrm>
          <a:prstGeom prst="rect">
            <a:avLst/>
          </a:prstGeom>
        </p:spPr>
      </p:pic>
      <p:sp>
        <p:nvSpPr>
          <p:cNvPr id="10" name="Shape 6"/>
          <p:cNvSpPr/>
          <p:nvPr/>
        </p:nvSpPr>
        <p:spPr>
          <a:xfrm>
            <a:off x="7428071" y="1953339"/>
            <a:ext cx="507921" cy="507921"/>
          </a:xfrm>
          <a:prstGeom prst="roundRect">
            <a:avLst>
              <a:gd name="adj" fmla="val 20003"/>
            </a:avLst>
          </a:prstGeom>
          <a:solidFill>
            <a:srgbClr val="790709"/>
          </a:solidFill>
          <a:ln w="7620">
            <a:solidFill>
              <a:srgbClr val="922022"/>
            </a:solidFill>
            <a:prstDash val="solid"/>
          </a:ln>
        </p:spPr>
      </p:sp>
      <p:sp>
        <p:nvSpPr>
          <p:cNvPr id="11" name="Text 7"/>
          <p:cNvSpPr/>
          <p:nvPr/>
        </p:nvSpPr>
        <p:spPr>
          <a:xfrm>
            <a:off x="7599045" y="2056805"/>
            <a:ext cx="165854" cy="300990"/>
          </a:xfrm>
          <a:prstGeom prst="rect">
            <a:avLst/>
          </a:prstGeom>
          <a:noFill/>
          <a:ln/>
        </p:spPr>
        <p:txBody>
          <a:bodyPr wrap="none" rtlCol="0" anchor="t"/>
          <a:lstStyle/>
          <a:p>
            <a:pPr algn="ctr" indent="0" marL="0">
              <a:lnSpc>
                <a:spcPts val="2370"/>
              </a:lnSpc>
              <a:buNone/>
            </a:pPr>
            <a:r>
              <a:rPr lang="en-US" sz="2370" b="1" dirty="0">
                <a:solidFill>
                  <a:srgbClr val="E5E0DF"/>
                </a:solidFill>
                <a:latin typeface="Barlow" pitchFamily="34" charset="0"/>
                <a:ea typeface="Barlow" pitchFamily="34" charset="-122"/>
                <a:cs typeface="Barlow" pitchFamily="34" charset="-120"/>
              </a:rPr>
              <a:t>2</a:t>
            </a:r>
            <a:endParaRPr lang="en-US" sz="2370" dirty="0"/>
          </a:p>
        </p:txBody>
      </p:sp>
      <p:sp>
        <p:nvSpPr>
          <p:cNvPr id="12" name="Text 8"/>
          <p:cNvSpPr/>
          <p:nvPr/>
        </p:nvSpPr>
        <p:spPr>
          <a:xfrm>
            <a:off x="8161734" y="1953339"/>
            <a:ext cx="4634746" cy="626983"/>
          </a:xfrm>
          <a:prstGeom prst="rect">
            <a:avLst/>
          </a:prstGeom>
          <a:noFill/>
          <a:ln/>
        </p:spPr>
        <p:txBody>
          <a:bodyPr wrap="square" rtlCol="0" anchor="t"/>
          <a:lstStyle/>
          <a:p>
            <a:pPr indent="0" marL="0">
              <a:lnSpc>
                <a:spcPts val="2469"/>
              </a:lnSpc>
              <a:buNone/>
            </a:pPr>
            <a:r>
              <a:rPr lang="en-US" sz="1975" b="1" dirty="0">
                <a:solidFill>
                  <a:srgbClr val="E5E0DF"/>
                </a:solidFill>
                <a:latin typeface="Barlow" pitchFamily="34" charset="0"/>
                <a:ea typeface="Barlow" pitchFamily="34" charset="-122"/>
                <a:cs typeface="Barlow" pitchFamily="34" charset="-120"/>
              </a:rPr>
              <a:t> To receive and process radio signals from the Sun</a:t>
            </a:r>
            <a:endParaRPr lang="en-US" sz="1975" dirty="0"/>
          </a:p>
        </p:txBody>
      </p:sp>
      <p:pic>
        <p:nvPicPr>
          <p:cNvPr id="13" name="Image 2" descr="preencoded.png">    </p:cNvPr>
          <p:cNvPicPr>
            <a:picLocks noChangeAspect="1"/>
          </p:cNvPicPr>
          <p:nvPr/>
        </p:nvPicPr>
        <p:blipFill>
          <a:blip r:embed="rId3"/>
          <a:stretch>
            <a:fillRect/>
          </a:stretch>
        </p:blipFill>
        <p:spPr>
          <a:xfrm>
            <a:off x="8161734" y="2834283"/>
            <a:ext cx="4178975" cy="4160401"/>
          </a:xfrm>
          <a:prstGeom prst="rect">
            <a:avLst/>
          </a:prstGeom>
        </p:spPr>
      </p:pic>
      <p:sp>
        <p:nvSpPr>
          <p:cNvPr id="14" name="Text 9"/>
          <p:cNvSpPr/>
          <p:nvPr/>
        </p:nvSpPr>
        <p:spPr>
          <a:xfrm>
            <a:off x="8161734" y="7248644"/>
            <a:ext cx="4634746" cy="361117"/>
          </a:xfrm>
          <a:prstGeom prst="rect">
            <a:avLst/>
          </a:prstGeom>
          <a:noFill/>
          <a:ln/>
        </p:spPr>
        <p:txBody>
          <a:bodyPr wrap="none" rtlCol="0" anchor="t"/>
          <a:lstStyle/>
          <a:p>
            <a:pPr indent="0" marL="0">
              <a:lnSpc>
                <a:spcPts val="2844"/>
              </a:lnSpc>
              <a:buNone/>
            </a:pPr>
            <a:endParaRPr lang="en-US" sz="1778" dirty="0"/>
          </a:p>
        </p:txBody>
      </p:sp>
      <p:pic>
        <p:nvPicPr>
          <p:cNvPr id="1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1833920" y="622340"/>
            <a:ext cx="5292566" cy="627102"/>
          </a:xfrm>
          <a:prstGeom prst="rect">
            <a:avLst/>
          </a:prstGeom>
          <a:noFill/>
          <a:ln/>
        </p:spPr>
        <p:txBody>
          <a:bodyPr wrap="none" rtlCol="0" anchor="t"/>
          <a:lstStyle/>
          <a:p>
            <a:pPr indent="0" marL="0">
              <a:lnSpc>
                <a:spcPts val="4938"/>
              </a:lnSpc>
              <a:buNone/>
            </a:pPr>
            <a:r>
              <a:rPr lang="en-US" sz="3951" b="1" dirty="0">
                <a:solidFill>
                  <a:srgbClr val="FFFFFF"/>
                </a:solidFill>
                <a:latin typeface="Barlow" pitchFamily="34" charset="0"/>
                <a:ea typeface="Barlow" pitchFamily="34" charset="-122"/>
                <a:cs typeface="Barlow" pitchFamily="34" charset="-120"/>
              </a:rPr>
              <a:t>Planning and Resources</a:t>
            </a:r>
            <a:endParaRPr lang="en-US" sz="3951" dirty="0"/>
          </a:p>
        </p:txBody>
      </p:sp>
      <p:sp>
        <p:nvSpPr>
          <p:cNvPr id="5" name="Text 2"/>
          <p:cNvSpPr/>
          <p:nvPr/>
        </p:nvSpPr>
        <p:spPr>
          <a:xfrm>
            <a:off x="2195036" y="1700927"/>
            <a:ext cx="10601444" cy="722233"/>
          </a:xfrm>
          <a:prstGeom prst="rect">
            <a:avLst/>
          </a:prstGeom>
          <a:noFill/>
          <a:ln/>
        </p:spPr>
        <p:txBody>
          <a:bodyPr wrap="square" rtlCol="0" anchor="t"/>
          <a:lstStyle/>
          <a:p>
            <a:pPr algn="l" marL="342900" indent="-342900">
              <a:lnSpc>
                <a:spcPts val="2844"/>
              </a:lnSpc>
              <a:buSzPct val="100000"/>
              <a:buChar char="•"/>
            </a:pPr>
            <a:r>
              <a:rPr lang="en-US" sz="1778" b="1" dirty="0">
                <a:solidFill>
                  <a:srgbClr val="E5E0DF"/>
                </a:solidFill>
                <a:latin typeface="Barlow" pitchFamily="34" charset="0"/>
                <a:ea typeface="Barlow" pitchFamily="34" charset="-122"/>
                <a:cs typeface="Barlow" pitchFamily="34" charset="-120"/>
              </a:rPr>
              <a:t>We will be using the Stellarium Web Sky Chart software to identify celestial objects and plan our observations. </a:t>
            </a:r>
            <a:endParaRPr lang="en-US" sz="1778" dirty="0"/>
          </a:p>
        </p:txBody>
      </p:sp>
      <p:sp>
        <p:nvSpPr>
          <p:cNvPr id="6" name="Text 3"/>
          <p:cNvSpPr/>
          <p:nvPr/>
        </p:nvSpPr>
        <p:spPr>
          <a:xfrm>
            <a:off x="2195036" y="2502098"/>
            <a:ext cx="10601444" cy="722233"/>
          </a:xfrm>
          <a:prstGeom prst="rect">
            <a:avLst/>
          </a:prstGeom>
          <a:noFill/>
          <a:ln/>
        </p:spPr>
        <p:txBody>
          <a:bodyPr wrap="square" rtlCol="0" anchor="t"/>
          <a:lstStyle/>
          <a:p>
            <a:pPr algn="l" marL="342900" indent="-342900">
              <a:lnSpc>
                <a:spcPts val="2844"/>
              </a:lnSpc>
              <a:buSzPct val="100000"/>
              <a:buChar char="•"/>
            </a:pPr>
            <a:r>
              <a:rPr lang="en-US" sz="1778" b="1" dirty="0">
                <a:solidFill>
                  <a:srgbClr val="E5E0DF"/>
                </a:solidFill>
                <a:latin typeface="Barlow" pitchFamily="34" charset="0"/>
                <a:ea typeface="Barlow" pitchFamily="34" charset="-122"/>
                <a:cs typeface="Barlow" pitchFamily="34" charset="-120"/>
              </a:rPr>
              <a:t>Once you enter your accurate location, the software can tell you the current and future position of every night sky object.</a:t>
            </a:r>
            <a:endParaRPr lang="en-US" sz="1778" dirty="0"/>
          </a:p>
        </p:txBody>
      </p:sp>
      <p:sp>
        <p:nvSpPr>
          <p:cNvPr id="7" name="Text 4"/>
          <p:cNvSpPr/>
          <p:nvPr/>
        </p:nvSpPr>
        <p:spPr>
          <a:xfrm>
            <a:off x="2195036" y="3303270"/>
            <a:ext cx="10601444" cy="361117"/>
          </a:xfrm>
          <a:prstGeom prst="rect">
            <a:avLst/>
          </a:prstGeom>
          <a:noFill/>
          <a:ln/>
        </p:spPr>
        <p:txBody>
          <a:bodyPr wrap="none" rtlCol="0" anchor="t"/>
          <a:lstStyle/>
          <a:p>
            <a:pPr algn="l" marL="342900" indent="-342900">
              <a:lnSpc>
                <a:spcPts val="2844"/>
              </a:lnSpc>
              <a:buSzPct val="100000"/>
              <a:buChar char="•"/>
            </a:pPr>
            <a:r>
              <a:rPr lang="en-US" sz="1778" b="1" dirty="0">
                <a:solidFill>
                  <a:srgbClr val="E5E0DF"/>
                </a:solidFill>
                <a:latin typeface="Barlow" pitchFamily="34" charset="0"/>
                <a:ea typeface="Barlow" pitchFamily="34" charset="-122"/>
                <a:cs typeface="Barlow" pitchFamily="34" charset="-120"/>
              </a:rPr>
              <a:t> This will help us plan or our telescope orientation and observations.</a:t>
            </a:r>
            <a:endParaRPr lang="en-US" sz="1778" dirty="0"/>
          </a:p>
        </p:txBody>
      </p:sp>
      <p:pic>
        <p:nvPicPr>
          <p:cNvPr id="8" name="Image 1" descr="preencoded.png">    </p:cNvPr>
          <p:cNvPicPr>
            <a:picLocks noChangeAspect="1"/>
          </p:cNvPicPr>
          <p:nvPr/>
        </p:nvPicPr>
        <p:blipFill>
          <a:blip r:embed="rId2"/>
          <a:stretch>
            <a:fillRect/>
          </a:stretch>
        </p:blipFill>
        <p:spPr>
          <a:xfrm>
            <a:off x="1833920" y="3918347"/>
            <a:ext cx="10962561" cy="3688794"/>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1321356" y="2031444"/>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Stand Design</a:t>
            </a:r>
            <a:endParaRPr lang="en-US" sz="4320" dirty="0"/>
          </a:p>
        </p:txBody>
      </p:sp>
      <p:sp>
        <p:nvSpPr>
          <p:cNvPr id="5" name="Text 2"/>
          <p:cNvSpPr/>
          <p:nvPr/>
        </p:nvSpPr>
        <p:spPr>
          <a:xfrm>
            <a:off x="1716286" y="3087529"/>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Stand will be made of Aluminum.</a:t>
            </a:r>
            <a:endParaRPr lang="en-US" sz="1944" dirty="0"/>
          </a:p>
        </p:txBody>
      </p:sp>
      <p:sp>
        <p:nvSpPr>
          <p:cNvPr id="6" name="Text 3"/>
          <p:cNvSpPr/>
          <p:nvPr/>
        </p:nvSpPr>
        <p:spPr>
          <a:xfrm>
            <a:off x="1716286" y="3568898"/>
            <a:ext cx="11592758"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stand will consist of a rectangular base with a hole in the center for the mounting pole. For supporting the mount, a block with a hole in the center will be attached to it with four supporting legs.</a:t>
            </a:r>
            <a:endParaRPr lang="en-US" sz="1944" dirty="0"/>
          </a:p>
        </p:txBody>
      </p:sp>
      <p:sp>
        <p:nvSpPr>
          <p:cNvPr id="7" name="Text 4"/>
          <p:cNvSpPr/>
          <p:nvPr/>
        </p:nvSpPr>
        <p:spPr>
          <a:xfrm>
            <a:off x="1716286" y="4445318"/>
            <a:ext cx="11592758"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pole is required to spin, thus two small hollow cylinders will be put in the base and support holes to lubricate the rotation of the pole. Further lubricating oil will be added for more lubrication.</a:t>
            </a:r>
            <a:endParaRPr lang="en-US" sz="1944" dirty="0"/>
          </a:p>
        </p:txBody>
      </p:sp>
      <p:sp>
        <p:nvSpPr>
          <p:cNvPr id="8" name="Text 5"/>
          <p:cNvSpPr/>
          <p:nvPr/>
        </p:nvSpPr>
        <p:spPr>
          <a:xfrm>
            <a:off x="1716286" y="5321737"/>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 nail with a curved head will be fitted at the bottom of the pole to make the rotation easier.</a:t>
            </a:r>
            <a:endParaRPr lang="en-US" sz="1944" dirty="0"/>
          </a:p>
        </p:txBody>
      </p:sp>
      <p:sp>
        <p:nvSpPr>
          <p:cNvPr id="9" name="Text 6"/>
          <p:cNvSpPr/>
          <p:nvPr/>
        </p:nvSpPr>
        <p:spPr>
          <a:xfrm>
            <a:off x="1716286" y="5803106"/>
            <a:ext cx="11592758"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All the joints are made with the help of hot glue and screws.</a:t>
            </a:r>
            <a:endParaRPr lang="en-US" sz="1944"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700"/>
            </a:avLst>
          </a:prstGeom>
          <a:solidFill>
            <a:srgbClr val="0C0C0C">
              <a:alpha val="80000"/>
            </a:srgbClr>
          </a:solidFill>
          <a:ln/>
        </p:spPr>
      </p:sp>
      <p:sp>
        <p:nvSpPr>
          <p:cNvPr id="6" name="Text 2"/>
          <p:cNvSpPr/>
          <p:nvPr/>
        </p:nvSpPr>
        <p:spPr>
          <a:xfrm>
            <a:off x="1321356" y="1010841"/>
            <a:ext cx="11987689" cy="1371600"/>
          </a:xfrm>
          <a:prstGeom prst="rect">
            <a:avLst/>
          </a:prstGeom>
          <a:noFill/>
          <a:ln/>
        </p:spPr>
        <p:txBody>
          <a:bodyPr wrap="squar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Telescope Control System - Microcontroller and Joystick Control</a:t>
            </a:r>
            <a:endParaRPr lang="en-US" sz="4320" dirty="0"/>
          </a:p>
        </p:txBody>
      </p:sp>
      <p:pic>
        <p:nvPicPr>
          <p:cNvPr id="7" name="Image 2" descr="preencoded.png">    </p:cNvPr>
          <p:cNvPicPr>
            <a:picLocks noChangeAspect="1"/>
          </p:cNvPicPr>
          <p:nvPr/>
        </p:nvPicPr>
        <p:blipFill>
          <a:blip r:embed="rId3"/>
          <a:stretch>
            <a:fillRect/>
          </a:stretch>
        </p:blipFill>
        <p:spPr>
          <a:xfrm>
            <a:off x="1321356" y="2752725"/>
            <a:ext cx="5993844" cy="987504"/>
          </a:xfrm>
          <a:prstGeom prst="rect">
            <a:avLst/>
          </a:prstGeom>
        </p:spPr>
      </p:pic>
      <p:sp>
        <p:nvSpPr>
          <p:cNvPr id="8" name="Text 3"/>
          <p:cNvSpPr/>
          <p:nvPr/>
        </p:nvSpPr>
        <p:spPr>
          <a:xfrm>
            <a:off x="1568172" y="4110514"/>
            <a:ext cx="2854404" cy="342900"/>
          </a:xfrm>
          <a:prstGeom prst="rect">
            <a:avLst/>
          </a:prstGeom>
          <a:noFill/>
          <a:ln/>
        </p:spPr>
        <p:txBody>
          <a:bodyPr wrap="none" rtlCol="0" anchor="t"/>
          <a:lstStyle/>
          <a:p>
            <a:pPr algn="l" indent="0" marL="0">
              <a:lnSpc>
                <a:spcPts val="2700"/>
              </a:lnSpc>
              <a:buNone/>
            </a:pPr>
            <a:r>
              <a:rPr lang="en-US" sz="2160" b="1" dirty="0">
                <a:solidFill>
                  <a:srgbClr val="E5E0DF"/>
                </a:solidFill>
                <a:latin typeface="Barlow" pitchFamily="34" charset="0"/>
                <a:ea typeface="Barlow" pitchFamily="34" charset="-122"/>
                <a:cs typeface="Barlow" pitchFamily="34" charset="-120"/>
              </a:rPr>
              <a:t>Arduino Microcontroller</a:t>
            </a:r>
            <a:endParaRPr lang="en-US" sz="2160" dirty="0"/>
          </a:p>
        </p:txBody>
      </p:sp>
      <p:sp>
        <p:nvSpPr>
          <p:cNvPr id="9" name="Text 4"/>
          <p:cNvSpPr/>
          <p:nvPr/>
        </p:nvSpPr>
        <p:spPr>
          <a:xfrm>
            <a:off x="1568172" y="4601528"/>
            <a:ext cx="5500211" cy="1580198"/>
          </a:xfrm>
          <a:prstGeom prst="rect">
            <a:avLst/>
          </a:prstGeom>
          <a:noFill/>
          <a:ln/>
        </p:spPr>
        <p:txBody>
          <a:bodyPr wrap="square" rtlCol="0" anchor="t"/>
          <a:lstStyle/>
          <a:p>
            <a:pPr algn="l" indent="0" marL="0">
              <a:lnSpc>
                <a:spcPts val="3110"/>
              </a:lnSpc>
              <a:buNone/>
            </a:pPr>
            <a:r>
              <a:rPr lang="en-US" sz="1944" dirty="0">
                <a:solidFill>
                  <a:srgbClr val="E5E0DF"/>
                </a:solidFill>
                <a:latin typeface="Barlow" pitchFamily="34" charset="0"/>
                <a:ea typeface="Barlow" pitchFamily="34" charset="-122"/>
                <a:cs typeface="Barlow" pitchFamily="34" charset="-120"/>
              </a:rPr>
              <a:t>The telescope's movement will be automated using an Arduino microcontroller, which will be interfaced with a computer to provide full control over the stepper motor's operation.</a:t>
            </a:r>
            <a:endParaRPr lang="en-US" sz="1944" dirty="0"/>
          </a:p>
        </p:txBody>
      </p:sp>
      <p:pic>
        <p:nvPicPr>
          <p:cNvPr id="10" name="Image 3" descr="preencoded.png">    </p:cNvPr>
          <p:cNvPicPr>
            <a:picLocks noChangeAspect="1"/>
          </p:cNvPicPr>
          <p:nvPr/>
        </p:nvPicPr>
        <p:blipFill>
          <a:blip r:embed="rId4"/>
          <a:stretch>
            <a:fillRect/>
          </a:stretch>
        </p:blipFill>
        <p:spPr>
          <a:xfrm>
            <a:off x="7315200" y="2752725"/>
            <a:ext cx="5993844" cy="987504"/>
          </a:xfrm>
          <a:prstGeom prst="rect">
            <a:avLst/>
          </a:prstGeom>
        </p:spPr>
      </p:pic>
      <p:sp>
        <p:nvSpPr>
          <p:cNvPr id="11" name="Text 5"/>
          <p:cNvSpPr/>
          <p:nvPr/>
        </p:nvSpPr>
        <p:spPr>
          <a:xfrm>
            <a:off x="7562017" y="4110514"/>
            <a:ext cx="2743200" cy="342900"/>
          </a:xfrm>
          <a:prstGeom prst="rect">
            <a:avLst/>
          </a:prstGeom>
          <a:noFill/>
          <a:ln/>
        </p:spPr>
        <p:txBody>
          <a:bodyPr wrap="none" rtlCol="0" anchor="t"/>
          <a:lstStyle/>
          <a:p>
            <a:pPr algn="l" indent="0" marL="0">
              <a:lnSpc>
                <a:spcPts val="2700"/>
              </a:lnSpc>
              <a:buNone/>
            </a:pPr>
            <a:r>
              <a:rPr lang="en-US" sz="2160" b="1" dirty="0">
                <a:solidFill>
                  <a:srgbClr val="E5E0DF"/>
                </a:solidFill>
                <a:latin typeface="Barlow" pitchFamily="34" charset="0"/>
                <a:ea typeface="Barlow" pitchFamily="34" charset="-122"/>
                <a:cs typeface="Barlow" pitchFamily="34" charset="-120"/>
              </a:rPr>
              <a:t>Joystick Control</a:t>
            </a:r>
            <a:endParaRPr lang="en-US" sz="2160" dirty="0"/>
          </a:p>
        </p:txBody>
      </p:sp>
      <p:sp>
        <p:nvSpPr>
          <p:cNvPr id="12" name="Text 6"/>
          <p:cNvSpPr/>
          <p:nvPr/>
        </p:nvSpPr>
        <p:spPr>
          <a:xfrm>
            <a:off x="7562017" y="4601528"/>
            <a:ext cx="5500211" cy="2370296"/>
          </a:xfrm>
          <a:prstGeom prst="rect">
            <a:avLst/>
          </a:prstGeom>
          <a:noFill/>
          <a:ln/>
        </p:spPr>
        <p:txBody>
          <a:bodyPr wrap="square" rtlCol="0" anchor="t"/>
          <a:lstStyle/>
          <a:p>
            <a:pPr algn="l" indent="0" marL="0">
              <a:lnSpc>
                <a:spcPts val="3110"/>
              </a:lnSpc>
              <a:buNone/>
            </a:pPr>
            <a:r>
              <a:rPr lang="en-US" sz="1944" dirty="0">
                <a:solidFill>
                  <a:srgbClr val="E5E0DF"/>
                </a:solidFill>
                <a:latin typeface="Barlow" pitchFamily="34" charset="0"/>
                <a:ea typeface="Barlow" pitchFamily="34" charset="-122"/>
                <a:cs typeface="Barlow" pitchFamily="34" charset="-120"/>
              </a:rPr>
              <a:t>A joystick or gamepad will be connected to the microcontroller. The microcontroller will be programmed to translate joystick movements into corresponding motor control signals. This will allow the telescope's movement direction and speed to be manually controlled.</a:t>
            </a:r>
            <a:endParaRPr lang="en-US" sz="1944" dirty="0"/>
          </a:p>
        </p:txBody>
      </p:sp>
      <p:pic>
        <p:nvPicPr>
          <p:cNvPr id="13"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1321356" y="1164312"/>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Motor Selection</a:t>
            </a:r>
            <a:endParaRPr lang="en-US" sz="4320" dirty="0"/>
          </a:p>
        </p:txBody>
      </p:sp>
      <p:sp>
        <p:nvSpPr>
          <p:cNvPr id="5" name="Shape 2"/>
          <p:cNvSpPr/>
          <p:nvPr/>
        </p:nvSpPr>
        <p:spPr>
          <a:xfrm>
            <a:off x="1321356" y="2621518"/>
            <a:ext cx="555427" cy="555427"/>
          </a:xfrm>
          <a:prstGeom prst="roundRect">
            <a:avLst>
              <a:gd name="adj" fmla="val 20003"/>
            </a:avLst>
          </a:prstGeom>
          <a:solidFill>
            <a:srgbClr val="790709"/>
          </a:solidFill>
          <a:ln w="15240">
            <a:solidFill>
              <a:srgbClr val="922022"/>
            </a:solidFill>
            <a:prstDash val="solid"/>
          </a:ln>
        </p:spPr>
      </p:sp>
      <p:sp>
        <p:nvSpPr>
          <p:cNvPr id="6" name="Text 3"/>
          <p:cNvSpPr/>
          <p:nvPr/>
        </p:nvSpPr>
        <p:spPr>
          <a:xfrm>
            <a:off x="1540907" y="2734628"/>
            <a:ext cx="116205" cy="329208"/>
          </a:xfrm>
          <a:prstGeom prst="rect">
            <a:avLst/>
          </a:prstGeom>
          <a:noFill/>
          <a:ln/>
        </p:spPr>
        <p:txBody>
          <a:bodyPr wrap="none" rtlCol="0" anchor="t"/>
          <a:lstStyle/>
          <a:p>
            <a:pPr algn="ctr" indent="0" marL="0">
              <a:lnSpc>
                <a:spcPts val="2592"/>
              </a:lnSpc>
              <a:buNone/>
            </a:pPr>
            <a:r>
              <a:rPr lang="en-US" sz="2592" b="1" dirty="0">
                <a:solidFill>
                  <a:srgbClr val="E5E0DF"/>
                </a:solidFill>
                <a:latin typeface="Barlow" pitchFamily="34" charset="0"/>
                <a:ea typeface="Barlow" pitchFamily="34" charset="-122"/>
                <a:cs typeface="Barlow" pitchFamily="34" charset="-120"/>
              </a:rPr>
              <a:t>1</a:t>
            </a:r>
            <a:endParaRPr lang="en-US" sz="2592" dirty="0"/>
          </a:p>
        </p:txBody>
      </p:sp>
      <p:sp>
        <p:nvSpPr>
          <p:cNvPr id="7" name="Text 4"/>
          <p:cNvSpPr/>
          <p:nvPr/>
        </p:nvSpPr>
        <p:spPr>
          <a:xfrm>
            <a:off x="2123599" y="2621518"/>
            <a:ext cx="3029069" cy="1714500"/>
          </a:xfrm>
          <a:prstGeom prst="rect">
            <a:avLst/>
          </a:prstGeom>
          <a:noFill/>
          <a:ln/>
        </p:spPr>
        <p:txBody>
          <a:bodyPr wrap="square" rtlCol="0" anchor="t"/>
          <a:lstStyle/>
          <a:p>
            <a:pPr indent="0" marL="0">
              <a:lnSpc>
                <a:spcPts val="2700"/>
              </a:lnSpc>
              <a:buNone/>
            </a:pPr>
            <a:r>
              <a:rPr lang="en-US" sz="2160" b="1" dirty="0">
                <a:solidFill>
                  <a:srgbClr val="E5E0DF"/>
                </a:solidFill>
                <a:latin typeface="Barlow" pitchFamily="34" charset="0"/>
                <a:ea typeface="Barlow" pitchFamily="34" charset="-122"/>
                <a:cs typeface="Barlow" pitchFamily="34" charset="-120"/>
              </a:rPr>
              <a:t>Our ALtAz setup will utilize two distinct motors - one to control Azimuth and the other to manage Altitude.</a:t>
            </a:r>
            <a:endParaRPr lang="en-US" sz="2160" dirty="0"/>
          </a:p>
        </p:txBody>
      </p:sp>
      <p:sp>
        <p:nvSpPr>
          <p:cNvPr id="8" name="Shape 5"/>
          <p:cNvSpPr/>
          <p:nvPr/>
        </p:nvSpPr>
        <p:spPr>
          <a:xfrm>
            <a:off x="5399484" y="2621518"/>
            <a:ext cx="555427" cy="555427"/>
          </a:xfrm>
          <a:prstGeom prst="roundRect">
            <a:avLst>
              <a:gd name="adj" fmla="val 20003"/>
            </a:avLst>
          </a:prstGeom>
          <a:solidFill>
            <a:srgbClr val="790709"/>
          </a:solidFill>
          <a:ln w="15240">
            <a:solidFill>
              <a:srgbClr val="922022"/>
            </a:solidFill>
            <a:prstDash val="solid"/>
          </a:ln>
        </p:spPr>
      </p:sp>
      <p:sp>
        <p:nvSpPr>
          <p:cNvPr id="9" name="Text 6"/>
          <p:cNvSpPr/>
          <p:nvPr/>
        </p:nvSpPr>
        <p:spPr>
          <a:xfrm>
            <a:off x="5586532" y="2734628"/>
            <a:ext cx="181332" cy="329208"/>
          </a:xfrm>
          <a:prstGeom prst="rect">
            <a:avLst/>
          </a:prstGeom>
          <a:noFill/>
          <a:ln/>
        </p:spPr>
        <p:txBody>
          <a:bodyPr wrap="none" rtlCol="0" anchor="t"/>
          <a:lstStyle/>
          <a:p>
            <a:pPr algn="ctr" indent="0" marL="0">
              <a:lnSpc>
                <a:spcPts val="2592"/>
              </a:lnSpc>
              <a:buNone/>
            </a:pPr>
            <a:r>
              <a:rPr lang="en-US" sz="2592" b="1" dirty="0">
                <a:solidFill>
                  <a:srgbClr val="E5E0DF"/>
                </a:solidFill>
                <a:latin typeface="Barlow" pitchFamily="34" charset="0"/>
                <a:ea typeface="Barlow" pitchFamily="34" charset="-122"/>
                <a:cs typeface="Barlow" pitchFamily="34" charset="-120"/>
              </a:rPr>
              <a:t>2</a:t>
            </a:r>
            <a:endParaRPr lang="en-US" sz="2592" dirty="0"/>
          </a:p>
        </p:txBody>
      </p:sp>
      <p:sp>
        <p:nvSpPr>
          <p:cNvPr id="10" name="Text 7"/>
          <p:cNvSpPr/>
          <p:nvPr/>
        </p:nvSpPr>
        <p:spPr>
          <a:xfrm>
            <a:off x="6201728" y="2621518"/>
            <a:ext cx="3029069" cy="3086100"/>
          </a:xfrm>
          <a:prstGeom prst="rect">
            <a:avLst/>
          </a:prstGeom>
          <a:noFill/>
          <a:ln/>
        </p:spPr>
        <p:txBody>
          <a:bodyPr wrap="square" rtlCol="0" anchor="t"/>
          <a:lstStyle/>
          <a:p>
            <a:pPr indent="0" marL="0">
              <a:lnSpc>
                <a:spcPts val="2700"/>
              </a:lnSpc>
              <a:buNone/>
            </a:pPr>
            <a:r>
              <a:rPr lang="en-US" sz="2160" b="1" dirty="0">
                <a:solidFill>
                  <a:srgbClr val="E5E0DF"/>
                </a:solidFill>
                <a:latin typeface="Barlow" pitchFamily="34" charset="0"/>
                <a:ea typeface="Barlow" pitchFamily="34" charset="-122"/>
                <a:cs typeface="Barlow" pitchFamily="34" charset="-120"/>
              </a:rPr>
              <a:t>The parabolic reflector dish we will be using will be of 14 kg. Calculating the torque required for the both the motors, The Azimuth motor is taken  of 6.5 kg cm and the Altitude motor is to be taken of 18.9 kg cm.</a:t>
            </a:r>
            <a:endParaRPr lang="en-US" sz="2160" dirty="0"/>
          </a:p>
        </p:txBody>
      </p:sp>
      <p:sp>
        <p:nvSpPr>
          <p:cNvPr id="11" name="Shape 8"/>
          <p:cNvSpPr/>
          <p:nvPr/>
        </p:nvSpPr>
        <p:spPr>
          <a:xfrm>
            <a:off x="9477613" y="2621518"/>
            <a:ext cx="555427" cy="555427"/>
          </a:xfrm>
          <a:prstGeom prst="roundRect">
            <a:avLst>
              <a:gd name="adj" fmla="val 20003"/>
            </a:avLst>
          </a:prstGeom>
          <a:solidFill>
            <a:srgbClr val="790709"/>
          </a:solidFill>
          <a:ln w="15240">
            <a:solidFill>
              <a:srgbClr val="922022"/>
            </a:solidFill>
            <a:prstDash val="solid"/>
          </a:ln>
        </p:spPr>
      </p:sp>
      <p:sp>
        <p:nvSpPr>
          <p:cNvPr id="12" name="Text 9"/>
          <p:cNvSpPr/>
          <p:nvPr/>
        </p:nvSpPr>
        <p:spPr>
          <a:xfrm>
            <a:off x="9667875" y="2734628"/>
            <a:ext cx="174784" cy="329208"/>
          </a:xfrm>
          <a:prstGeom prst="rect">
            <a:avLst/>
          </a:prstGeom>
          <a:noFill/>
          <a:ln/>
        </p:spPr>
        <p:txBody>
          <a:bodyPr wrap="none" rtlCol="0" anchor="t"/>
          <a:lstStyle/>
          <a:p>
            <a:pPr algn="ctr" indent="0" marL="0">
              <a:lnSpc>
                <a:spcPts val="2592"/>
              </a:lnSpc>
              <a:buNone/>
            </a:pPr>
            <a:r>
              <a:rPr lang="en-US" sz="2592" b="1" dirty="0">
                <a:solidFill>
                  <a:srgbClr val="E5E0DF"/>
                </a:solidFill>
                <a:latin typeface="Barlow" pitchFamily="34" charset="0"/>
                <a:ea typeface="Barlow" pitchFamily="34" charset="-122"/>
                <a:cs typeface="Barlow" pitchFamily="34" charset="-120"/>
              </a:rPr>
              <a:t>3</a:t>
            </a:r>
            <a:endParaRPr lang="en-US" sz="2592" dirty="0"/>
          </a:p>
        </p:txBody>
      </p:sp>
      <p:sp>
        <p:nvSpPr>
          <p:cNvPr id="13" name="Text 10"/>
          <p:cNvSpPr/>
          <p:nvPr/>
        </p:nvSpPr>
        <p:spPr>
          <a:xfrm>
            <a:off x="10279856" y="2621518"/>
            <a:ext cx="3029069" cy="2400300"/>
          </a:xfrm>
          <a:prstGeom prst="rect">
            <a:avLst/>
          </a:prstGeom>
          <a:noFill/>
          <a:ln/>
        </p:spPr>
        <p:txBody>
          <a:bodyPr wrap="square" rtlCol="0" anchor="t"/>
          <a:lstStyle/>
          <a:p>
            <a:pPr indent="0" marL="0">
              <a:lnSpc>
                <a:spcPts val="2700"/>
              </a:lnSpc>
              <a:buNone/>
            </a:pPr>
            <a:r>
              <a:rPr lang="en-US" sz="2160" b="1" dirty="0">
                <a:solidFill>
                  <a:srgbClr val="E5E0DF"/>
                </a:solidFill>
                <a:latin typeface="Barlow" pitchFamily="34" charset="0"/>
                <a:ea typeface="Barlow" pitchFamily="34" charset="-122"/>
                <a:cs typeface="Barlow" pitchFamily="34" charset="-120"/>
              </a:rPr>
              <a:t>These motors will be attached with  a pair of gears each of appropriate gear ratio, so that it can support the dish despite its low torque rating.</a:t>
            </a:r>
            <a:endParaRPr lang="en-US" sz="2160" dirty="0"/>
          </a:p>
        </p:txBody>
      </p:sp>
      <p:sp>
        <p:nvSpPr>
          <p:cNvPr id="14" name="Shape 11"/>
          <p:cNvSpPr/>
          <p:nvPr/>
        </p:nvSpPr>
        <p:spPr>
          <a:xfrm>
            <a:off x="1321356" y="6232088"/>
            <a:ext cx="555427" cy="555427"/>
          </a:xfrm>
          <a:prstGeom prst="roundRect">
            <a:avLst>
              <a:gd name="adj" fmla="val 20003"/>
            </a:avLst>
          </a:prstGeom>
          <a:solidFill>
            <a:srgbClr val="790709"/>
          </a:solidFill>
          <a:ln w="15240">
            <a:solidFill>
              <a:srgbClr val="922022"/>
            </a:solidFill>
            <a:prstDash val="solid"/>
          </a:ln>
        </p:spPr>
      </p:sp>
      <p:sp>
        <p:nvSpPr>
          <p:cNvPr id="15" name="Text 12"/>
          <p:cNvSpPr/>
          <p:nvPr/>
        </p:nvSpPr>
        <p:spPr>
          <a:xfrm>
            <a:off x="1502807" y="6345198"/>
            <a:ext cx="192524" cy="329208"/>
          </a:xfrm>
          <a:prstGeom prst="rect">
            <a:avLst/>
          </a:prstGeom>
          <a:noFill/>
          <a:ln/>
        </p:spPr>
        <p:txBody>
          <a:bodyPr wrap="none" rtlCol="0" anchor="t"/>
          <a:lstStyle/>
          <a:p>
            <a:pPr algn="ctr" indent="0" marL="0">
              <a:lnSpc>
                <a:spcPts val="2592"/>
              </a:lnSpc>
              <a:buNone/>
            </a:pPr>
            <a:r>
              <a:rPr lang="en-US" sz="2592" b="1" dirty="0">
                <a:solidFill>
                  <a:srgbClr val="E5E0DF"/>
                </a:solidFill>
                <a:latin typeface="Barlow" pitchFamily="34" charset="0"/>
                <a:ea typeface="Barlow" pitchFamily="34" charset="-122"/>
                <a:cs typeface="Barlow" pitchFamily="34" charset="-120"/>
              </a:rPr>
              <a:t>4</a:t>
            </a:r>
            <a:endParaRPr lang="en-US" sz="2592" dirty="0"/>
          </a:p>
        </p:txBody>
      </p:sp>
      <p:sp>
        <p:nvSpPr>
          <p:cNvPr id="16" name="Text 13"/>
          <p:cNvSpPr/>
          <p:nvPr/>
        </p:nvSpPr>
        <p:spPr>
          <a:xfrm>
            <a:off x="2123599" y="6232088"/>
            <a:ext cx="8675965" cy="342900"/>
          </a:xfrm>
          <a:prstGeom prst="rect">
            <a:avLst/>
          </a:prstGeom>
          <a:noFill/>
          <a:ln/>
        </p:spPr>
        <p:txBody>
          <a:bodyPr wrap="none" rtlCol="0" anchor="t"/>
          <a:lstStyle/>
          <a:p>
            <a:pPr indent="0" marL="0">
              <a:lnSpc>
                <a:spcPts val="2700"/>
              </a:lnSpc>
              <a:buNone/>
            </a:pPr>
            <a:r>
              <a:rPr lang="en-US" sz="2160" b="1" dirty="0">
                <a:solidFill>
                  <a:srgbClr val="E5E0DF"/>
                </a:solidFill>
                <a:latin typeface="Barlow" pitchFamily="34" charset="0"/>
                <a:ea typeface="Barlow" pitchFamily="34" charset="-122"/>
                <a:cs typeface="Barlow" pitchFamily="34" charset="-120"/>
              </a:rPr>
              <a:t>Double helical gears will be printed using a 3D printer to reduce slippage.</a:t>
            </a:r>
            <a:endParaRPr lang="en-US" sz="216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512814"/>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Parabolic Dish</a:t>
            </a:r>
            <a:endParaRPr lang="en-US" sz="4320" dirty="0"/>
          </a:p>
        </p:txBody>
      </p:sp>
      <p:sp>
        <p:nvSpPr>
          <p:cNvPr id="6" name="Text 2"/>
          <p:cNvSpPr/>
          <p:nvPr/>
        </p:nvSpPr>
        <p:spPr>
          <a:xfrm>
            <a:off x="1258967" y="3568898"/>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We will be using a 6 ft wide parabolic dish made up of aluminum mesh with a focal length of 29.72 cm.</a:t>
            </a:r>
            <a:endParaRPr lang="en-US" sz="1944" dirty="0"/>
          </a:p>
        </p:txBody>
      </p:sp>
      <p:sp>
        <p:nvSpPr>
          <p:cNvPr id="7" name="Text 3"/>
          <p:cNvSpPr/>
          <p:nvPr/>
        </p:nvSpPr>
        <p:spPr>
          <a:xfrm>
            <a:off x="1258967" y="4445318"/>
            <a:ext cx="7020997" cy="790099"/>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dish concentrate all the EM waves on its focal point, where an LNB will be put in place to collect the reflected waves.</a:t>
            </a:r>
            <a:endParaRPr lang="en-US" sz="1944" dirty="0"/>
          </a:p>
        </p:txBody>
      </p:sp>
      <p:sp>
        <p:nvSpPr>
          <p:cNvPr id="8" name="Text 4"/>
          <p:cNvSpPr/>
          <p:nvPr/>
        </p:nvSpPr>
        <p:spPr>
          <a:xfrm>
            <a:off x="1258967" y="5321737"/>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Resolution = Wavelength / Diameter =  12.87 - 15.33</a:t>
            </a: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512814"/>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Low Noise Blocker</a:t>
            </a:r>
            <a:endParaRPr lang="en-US" sz="4320" dirty="0"/>
          </a:p>
        </p:txBody>
      </p:sp>
      <p:sp>
        <p:nvSpPr>
          <p:cNvPr id="6" name="Text 2"/>
          <p:cNvSpPr/>
          <p:nvPr/>
        </p:nvSpPr>
        <p:spPr>
          <a:xfrm>
            <a:off x="1258967" y="3568898"/>
            <a:ext cx="7020997" cy="1185148"/>
          </a:xfrm>
          <a:prstGeom prst="rect">
            <a:avLst/>
          </a:prstGeom>
          <a:noFill/>
          <a:ln/>
        </p:spPr>
        <p:txBody>
          <a:bodyPr wrap="squar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An LNB collects EM waves and amplifies the waves of certain bandwidth and converts them to a lower frequency, suitable for Electronic parts.</a:t>
            </a:r>
            <a:endParaRPr lang="en-US" sz="1944" dirty="0"/>
          </a:p>
        </p:txBody>
      </p:sp>
      <p:sp>
        <p:nvSpPr>
          <p:cNvPr id="7" name="Text 3"/>
          <p:cNvSpPr/>
          <p:nvPr/>
        </p:nvSpPr>
        <p:spPr>
          <a:xfrm>
            <a:off x="1258967" y="4840367"/>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We will be using a Ku Band LNB (10.7 to 12.75 GHz)</a:t>
            </a:r>
            <a:endParaRPr lang="en-US" sz="1944" dirty="0"/>
          </a:p>
        </p:txBody>
      </p:sp>
      <p:sp>
        <p:nvSpPr>
          <p:cNvPr id="8" name="Text 4"/>
          <p:cNvSpPr/>
          <p:nvPr/>
        </p:nvSpPr>
        <p:spPr>
          <a:xfrm>
            <a:off x="1258967" y="5321737"/>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It will be mounted on the arm of the antenna.</a:t>
            </a:r>
            <a:endParaRPr lang="en-US" sz="194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667119"/>
            <a:ext cx="5486400" cy="685800"/>
          </a:xfrm>
          <a:prstGeom prst="rect">
            <a:avLst/>
          </a:prstGeom>
          <a:noFill/>
          <a:ln/>
        </p:spPr>
        <p:txBody>
          <a:bodyPr wrap="none" rtlCol="0" anchor="t"/>
          <a:lstStyle/>
          <a:p>
            <a:pPr indent="0" marL="0">
              <a:lnSpc>
                <a:spcPts val="5400"/>
              </a:lnSpc>
              <a:buNone/>
            </a:pPr>
            <a:r>
              <a:rPr lang="en-US" sz="4320" b="1" dirty="0">
                <a:solidFill>
                  <a:srgbClr val="FFFFFF"/>
                </a:solidFill>
                <a:latin typeface="Barlow" pitchFamily="34" charset="0"/>
                <a:ea typeface="Barlow" pitchFamily="34" charset="-122"/>
                <a:cs typeface="Barlow" pitchFamily="34" charset="-120"/>
              </a:rPr>
              <a:t>Coaxial Cable</a:t>
            </a:r>
            <a:endParaRPr lang="en-US" sz="4320" dirty="0"/>
          </a:p>
        </p:txBody>
      </p:sp>
      <p:sp>
        <p:nvSpPr>
          <p:cNvPr id="6" name="Text 2"/>
          <p:cNvSpPr/>
          <p:nvPr/>
        </p:nvSpPr>
        <p:spPr>
          <a:xfrm>
            <a:off x="1258967" y="3723203"/>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Consists of two separate layers.</a:t>
            </a:r>
            <a:endParaRPr lang="en-US" sz="1944" dirty="0"/>
          </a:p>
        </p:txBody>
      </p:sp>
      <p:sp>
        <p:nvSpPr>
          <p:cNvPr id="7" name="Text 3"/>
          <p:cNvSpPr/>
          <p:nvPr/>
        </p:nvSpPr>
        <p:spPr>
          <a:xfrm>
            <a:off x="1258967" y="4204573"/>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Central Copper layer transmits electrical signals.</a:t>
            </a:r>
            <a:endParaRPr lang="en-US" sz="1944" dirty="0"/>
          </a:p>
        </p:txBody>
      </p:sp>
      <p:sp>
        <p:nvSpPr>
          <p:cNvPr id="8" name="Text 4"/>
          <p:cNvSpPr/>
          <p:nvPr/>
        </p:nvSpPr>
        <p:spPr>
          <a:xfrm>
            <a:off x="1258967" y="4685943"/>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Outer layer mesh shields against electromagnetic interference.</a:t>
            </a:r>
            <a:endParaRPr lang="en-US" sz="1944" dirty="0"/>
          </a:p>
        </p:txBody>
      </p:sp>
      <p:sp>
        <p:nvSpPr>
          <p:cNvPr id="9" name="Text 5"/>
          <p:cNvSpPr/>
          <p:nvPr/>
        </p:nvSpPr>
        <p:spPr>
          <a:xfrm>
            <a:off x="1258967" y="5167313"/>
            <a:ext cx="7020997" cy="395049"/>
          </a:xfrm>
          <a:prstGeom prst="rect">
            <a:avLst/>
          </a:prstGeom>
          <a:noFill/>
          <a:ln/>
        </p:spPr>
        <p:txBody>
          <a:bodyPr wrap="none" rtlCol="0" anchor="t"/>
          <a:lstStyle/>
          <a:p>
            <a:pPr algn="l" marL="342900" indent="-342900">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Makes it suitable for Radio transmission.</a:t>
            </a:r>
            <a:endParaRPr lang="en-US" sz="1944"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2024-07-05T11:20:35Z</dcterms:created>
  <dcterms:modified xsi:type="dcterms:W3CDTF">2024-07-05T11:20:35Z</dcterms:modified>
</cp:coreProperties>
</file>